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c286123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c286123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d1d9706d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d1d9706d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0e5ad3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f0e5ad3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c2861230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ec2861230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c2861230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c2861230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ec2861230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ec2861230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d1d9706d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d1d9706d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c2861230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c2861230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d1d9706d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d1d9706d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d1d9706d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d1d9706d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d1d9706d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d1d9706d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D7E6B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00" y="1051875"/>
            <a:ext cx="2400300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/>
        </p:nvSpPr>
        <p:spPr>
          <a:xfrm>
            <a:off x="1042200" y="405400"/>
            <a:ext cx="117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Receptor IR</a:t>
            </a:r>
            <a:endParaRPr/>
          </a:p>
        </p:txBody>
      </p:sp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1050" y="152400"/>
            <a:ext cx="2400300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6391350" y="595425"/>
            <a:ext cx="181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Módulo</a:t>
            </a:r>
            <a:r>
              <a:rPr lang="en-GB"/>
              <a:t> sensor IR</a:t>
            </a:r>
            <a:endParaRPr/>
          </a:p>
        </p:txBody>
      </p:sp>
      <p:sp>
        <p:nvSpPr>
          <p:cNvPr id="140" name="Google Shape;140;p22"/>
          <p:cNvSpPr txBox="1"/>
          <p:nvPr/>
        </p:nvSpPr>
        <p:spPr>
          <a:xfrm>
            <a:off x="4408725" y="2711100"/>
            <a:ext cx="4586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</a:t>
            </a:r>
            <a:r>
              <a:rPr lang="en-GB"/>
              <a:t>módulo</a:t>
            </a:r>
            <a:r>
              <a:rPr lang="en-GB"/>
              <a:t> sensor IR es utilizado para medir distancias con mayor </a:t>
            </a:r>
            <a:r>
              <a:rPr lang="en-GB"/>
              <a:t>precisión</a:t>
            </a:r>
            <a:r>
              <a:rPr lang="en-GB"/>
              <a:t> que un sensor </a:t>
            </a:r>
            <a:r>
              <a:rPr lang="en-GB"/>
              <a:t>ultrasónico</a:t>
            </a:r>
            <a:r>
              <a:rPr lang="en-GB"/>
              <a:t> por ejemplo.</a:t>
            </a:r>
            <a:endParaRPr/>
          </a:p>
        </p:txBody>
      </p:sp>
      <p:sp>
        <p:nvSpPr>
          <p:cNvPr id="141" name="Google Shape;141;p22"/>
          <p:cNvSpPr txBox="1"/>
          <p:nvPr/>
        </p:nvSpPr>
        <p:spPr>
          <a:xfrm>
            <a:off x="152025" y="3597925"/>
            <a:ext cx="3192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 receptor IR (o módulo receptor IR) es un elemento capaz de recibir señales de onda infrarrojo y codificarlas a un valor interpretable en </a:t>
            </a:r>
            <a:r>
              <a:rPr lang="en-GB"/>
              <a:t>código</a:t>
            </a:r>
            <a:r>
              <a:rPr lang="en-GB"/>
              <a:t> hexadecimal.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269450" y="1570000"/>
            <a:ext cx="2448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Unirse a la conversación en el foro bajo la consigna: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600" u="sng">
                <a:solidFill>
                  <a:schemeClr val="lt1"/>
                </a:solidFill>
              </a:rPr>
              <a:t>¿Crees que la base de control </a:t>
            </a:r>
            <a:r>
              <a:rPr b="1" i="1" lang="en-GB" sz="1600" u="sng">
                <a:solidFill>
                  <a:schemeClr val="lt1"/>
                </a:solidFill>
              </a:rPr>
              <a:t>podría</a:t>
            </a:r>
            <a:r>
              <a:rPr b="1" i="1" lang="en-GB" sz="1600" u="sng">
                <a:solidFill>
                  <a:schemeClr val="lt1"/>
                </a:solidFill>
              </a:rPr>
              <a:t> manejarse con un switch? </a:t>
            </a:r>
            <a:r>
              <a:rPr b="1" i="1" lang="en-GB" sz="1600" u="sng">
                <a:solidFill>
                  <a:schemeClr val="lt1"/>
                </a:solidFill>
              </a:rPr>
              <a:t>Si</a:t>
            </a:r>
            <a:r>
              <a:rPr b="1" i="1" lang="en-GB" sz="1600" u="sng">
                <a:solidFill>
                  <a:schemeClr val="lt1"/>
                </a:solidFill>
              </a:rPr>
              <a:t> es </a:t>
            </a:r>
            <a:r>
              <a:rPr b="1" i="1" lang="en-GB" sz="1600" u="sng">
                <a:solidFill>
                  <a:schemeClr val="lt1"/>
                </a:solidFill>
              </a:rPr>
              <a:t>así</a:t>
            </a:r>
            <a:r>
              <a:rPr b="1" i="1" lang="en-GB" sz="1600" u="sng">
                <a:solidFill>
                  <a:schemeClr val="lt1"/>
                </a:solidFill>
              </a:rPr>
              <a:t>, explicar como.</a:t>
            </a:r>
            <a:endParaRPr b="1" i="1" sz="1600" u="sng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4C2F4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2492700" y="0"/>
            <a:ext cx="4066800" cy="1046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Las estructuras de control son aquellas que nos permiten bifurcar el camino de nuestro proceso en base a una </a:t>
            </a:r>
            <a:r>
              <a:rPr lang="en-GB"/>
              <a:t>condición</a:t>
            </a:r>
            <a:r>
              <a:rPr lang="en-GB"/>
              <a:t> o el valor de una variable</a:t>
            </a:r>
            <a:endParaRPr/>
          </a:p>
        </p:txBody>
      </p:sp>
      <p:sp>
        <p:nvSpPr>
          <p:cNvPr id="75" name="Google Shape;75;p17"/>
          <p:cNvSpPr txBox="1"/>
          <p:nvPr/>
        </p:nvSpPr>
        <p:spPr>
          <a:xfrm>
            <a:off x="123963" y="1532900"/>
            <a:ext cx="3504000" cy="34170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SWITCH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base al valor de una variable, ejecutamos un cierto proceso: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switch(variable){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c</a:t>
            </a:r>
            <a:r>
              <a:rPr lang="en-GB"/>
              <a:t>ase 1: //si la variable vale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//hago proceso1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b</a:t>
            </a:r>
            <a:r>
              <a:rPr lang="en-GB"/>
              <a:t>reak;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c</a:t>
            </a:r>
            <a:r>
              <a:rPr lang="en-GB"/>
              <a:t>ase 2: //si la variable vale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//hago proceso2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b</a:t>
            </a:r>
            <a:r>
              <a:rPr lang="en-GB"/>
              <a:t>reak;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d</a:t>
            </a:r>
            <a:r>
              <a:rPr lang="en-GB"/>
              <a:t>efault: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//casos que no haya tenido en cuenta se juntan </a:t>
            </a:r>
            <a:r>
              <a:rPr lang="en-GB"/>
              <a:t>aquí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Break;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  <p:sp>
        <p:nvSpPr>
          <p:cNvPr id="76" name="Google Shape;76;p17"/>
          <p:cNvSpPr txBox="1"/>
          <p:nvPr/>
        </p:nvSpPr>
        <p:spPr>
          <a:xfrm>
            <a:off x="5516040" y="1532900"/>
            <a:ext cx="3504000" cy="36327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Estructura IF/ELSEIF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 base a una </a:t>
            </a:r>
            <a:r>
              <a:rPr lang="en-GB"/>
              <a:t>condición</a:t>
            </a:r>
            <a:r>
              <a:rPr lang="en-GB"/>
              <a:t>, puedo ejecutar dos procesos distintos </a:t>
            </a:r>
            <a:r>
              <a:rPr lang="en-GB"/>
              <a:t>si </a:t>
            </a:r>
            <a:r>
              <a:rPr lang="en-GB"/>
              <a:t>es verdadero o falso. Puedo anidar </a:t>
            </a:r>
            <a:r>
              <a:rPr lang="en-GB"/>
              <a:t>cuántos</a:t>
            </a:r>
            <a:r>
              <a:rPr lang="en-GB"/>
              <a:t> if-else quiera.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if(condicion1){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//si es verdadera ejecuto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}else{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//ejecuto </a:t>
            </a:r>
            <a:r>
              <a:rPr lang="en-GB"/>
              <a:t>sí</a:t>
            </a:r>
            <a:r>
              <a:rPr lang="en-GB"/>
              <a:t> es falso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</a:t>
            </a:r>
            <a:r>
              <a:rPr lang="en-GB"/>
              <a:t> uso elseIF para preguntar otra condicion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elseif(condicion2){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//ejecuto sí es verdadero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}else{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//ejecuto sí es falso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  <p:cxnSp>
        <p:nvCxnSpPr>
          <p:cNvPr id="77" name="Google Shape;77;p17"/>
          <p:cNvCxnSpPr>
            <a:stCxn id="74" idx="2"/>
            <a:endCxn id="75" idx="0"/>
          </p:cNvCxnSpPr>
          <p:nvPr/>
        </p:nvCxnSpPr>
        <p:spPr>
          <a:xfrm flipH="1">
            <a:off x="1875900" y="1046700"/>
            <a:ext cx="2650200" cy="48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7"/>
          <p:cNvCxnSpPr>
            <a:stCxn id="74" idx="2"/>
            <a:endCxn id="76" idx="0"/>
          </p:cNvCxnSpPr>
          <p:nvPr/>
        </p:nvCxnSpPr>
        <p:spPr>
          <a:xfrm>
            <a:off x="4526100" y="1046700"/>
            <a:ext cx="2742000" cy="48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/>
          <p:nvPr/>
        </p:nvSpPr>
        <p:spPr>
          <a:xfrm>
            <a:off x="114000" y="114000"/>
            <a:ext cx="2470400" cy="14569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Condicion</a:t>
            </a:r>
            <a:endParaRPr/>
          </a:p>
        </p:txBody>
      </p:sp>
      <p:sp>
        <p:nvSpPr>
          <p:cNvPr id="84" name="Google Shape;84;p18"/>
          <p:cNvSpPr/>
          <p:nvPr/>
        </p:nvSpPr>
        <p:spPr>
          <a:xfrm>
            <a:off x="3319100" y="614450"/>
            <a:ext cx="2153700" cy="45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</a:t>
            </a:r>
            <a:r>
              <a:rPr lang="en-GB"/>
              <a:t>si</a:t>
            </a:r>
            <a:r>
              <a:rPr lang="en-GB"/>
              <a:t> la </a:t>
            </a:r>
            <a:r>
              <a:rPr lang="en-GB"/>
              <a:t>condición</a:t>
            </a:r>
            <a:r>
              <a:rPr lang="en-GB"/>
              <a:t> es Verdadera</a:t>
            </a:r>
            <a:endParaRPr/>
          </a:p>
        </p:txBody>
      </p:sp>
      <p:cxnSp>
        <p:nvCxnSpPr>
          <p:cNvPr id="85" name="Google Shape;85;p18"/>
          <p:cNvCxnSpPr>
            <a:stCxn id="83" idx="3"/>
            <a:endCxn id="84" idx="1"/>
          </p:cNvCxnSpPr>
          <p:nvPr/>
        </p:nvCxnSpPr>
        <p:spPr>
          <a:xfrm>
            <a:off x="2584400" y="842450"/>
            <a:ext cx="73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8"/>
          <p:cNvSpPr/>
          <p:nvPr/>
        </p:nvSpPr>
        <p:spPr>
          <a:xfrm>
            <a:off x="272350" y="2477200"/>
            <a:ext cx="2153700" cy="45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si la condición es Falsa</a:t>
            </a:r>
            <a:endParaRPr/>
          </a:p>
        </p:txBody>
      </p:sp>
      <p:cxnSp>
        <p:nvCxnSpPr>
          <p:cNvPr id="87" name="Google Shape;87;p18"/>
          <p:cNvCxnSpPr>
            <a:stCxn id="83" idx="2"/>
            <a:endCxn id="86" idx="0"/>
          </p:cNvCxnSpPr>
          <p:nvPr/>
        </p:nvCxnSpPr>
        <p:spPr>
          <a:xfrm>
            <a:off x="1349200" y="1570900"/>
            <a:ext cx="0" cy="9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8"/>
          <p:cNvSpPr txBox="1"/>
          <p:nvPr/>
        </p:nvSpPr>
        <p:spPr>
          <a:xfrm>
            <a:off x="3319100" y="1570900"/>
            <a:ext cx="5850000" cy="32016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</a:t>
            </a:r>
            <a:r>
              <a:rPr lang="en-GB"/>
              <a:t>nt pinAnalogico = A0;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</a:t>
            </a:r>
            <a:r>
              <a:rPr lang="en-GB"/>
              <a:t>nt pinDigital = 8;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</a:t>
            </a:r>
            <a:r>
              <a:rPr lang="en-GB"/>
              <a:t>oid setup(){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pinMode(pinDigital, OUTPUT);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</a:t>
            </a:r>
            <a:r>
              <a:rPr lang="en-GB"/>
              <a:t>oid loop(){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/>
              <a:t>i</a:t>
            </a:r>
            <a:r>
              <a:rPr lang="en-GB"/>
              <a:t>nt valorLeido = analogRead(pinAnalogico);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if(valorLeido &gt; 500){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digitalWrite(pinDigital, HIGH);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else{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	digitalWrite(pinDigital; LOW);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114000" y="114000"/>
            <a:ext cx="2470400" cy="145690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primeraCondicion</a:t>
            </a:r>
            <a:endParaRPr/>
          </a:p>
        </p:txBody>
      </p:sp>
      <p:sp>
        <p:nvSpPr>
          <p:cNvPr id="94" name="Google Shape;94;p19"/>
          <p:cNvSpPr/>
          <p:nvPr/>
        </p:nvSpPr>
        <p:spPr>
          <a:xfrm>
            <a:off x="2888375" y="614450"/>
            <a:ext cx="1786500" cy="45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Ejecuto si la primera condición es Verdadera</a:t>
            </a:r>
            <a:endParaRPr sz="1200"/>
          </a:p>
        </p:txBody>
      </p:sp>
      <p:cxnSp>
        <p:nvCxnSpPr>
          <p:cNvPr id="95" name="Google Shape;95;p19"/>
          <p:cNvCxnSpPr>
            <a:stCxn id="93" idx="3"/>
            <a:endCxn id="94" idx="1"/>
          </p:cNvCxnSpPr>
          <p:nvPr/>
        </p:nvCxnSpPr>
        <p:spPr>
          <a:xfrm>
            <a:off x="2584400" y="842450"/>
            <a:ext cx="30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9"/>
          <p:cNvSpPr/>
          <p:nvPr/>
        </p:nvSpPr>
        <p:spPr>
          <a:xfrm>
            <a:off x="2888375" y="2863400"/>
            <a:ext cx="1786500" cy="45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Ejecuto si la segunda condición es Verdadera</a:t>
            </a:r>
            <a:endParaRPr sz="1200"/>
          </a:p>
        </p:txBody>
      </p:sp>
      <p:sp>
        <p:nvSpPr>
          <p:cNvPr id="97" name="Google Shape;97;p19"/>
          <p:cNvSpPr/>
          <p:nvPr/>
        </p:nvSpPr>
        <p:spPr>
          <a:xfrm>
            <a:off x="114000" y="2160050"/>
            <a:ext cx="2470400" cy="1862650"/>
          </a:xfrm>
          <a:prstGeom prst="flowChartDecision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segundaCondicion</a:t>
            </a:r>
            <a:endParaRPr/>
          </a:p>
        </p:txBody>
      </p:sp>
      <p:cxnSp>
        <p:nvCxnSpPr>
          <p:cNvPr id="98" name="Google Shape;98;p19"/>
          <p:cNvCxnSpPr>
            <a:stCxn id="97" idx="3"/>
            <a:endCxn id="96" idx="1"/>
          </p:cNvCxnSpPr>
          <p:nvPr/>
        </p:nvCxnSpPr>
        <p:spPr>
          <a:xfrm>
            <a:off x="2584400" y="3091375"/>
            <a:ext cx="303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9"/>
          <p:cNvCxnSpPr>
            <a:stCxn id="93" idx="2"/>
            <a:endCxn id="97" idx="0"/>
          </p:cNvCxnSpPr>
          <p:nvPr/>
        </p:nvCxnSpPr>
        <p:spPr>
          <a:xfrm>
            <a:off x="1349200" y="1570900"/>
            <a:ext cx="0" cy="58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9"/>
          <p:cNvSpPr/>
          <p:nvPr/>
        </p:nvSpPr>
        <p:spPr>
          <a:xfrm>
            <a:off x="272350" y="4333125"/>
            <a:ext cx="2153700" cy="45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si la segunda condición es Falsa</a:t>
            </a:r>
            <a:endParaRPr/>
          </a:p>
        </p:txBody>
      </p:sp>
      <p:cxnSp>
        <p:nvCxnSpPr>
          <p:cNvPr id="101" name="Google Shape;101;p19"/>
          <p:cNvCxnSpPr>
            <a:stCxn id="97" idx="2"/>
            <a:endCxn id="100" idx="0"/>
          </p:cNvCxnSpPr>
          <p:nvPr/>
        </p:nvCxnSpPr>
        <p:spPr>
          <a:xfrm>
            <a:off x="1349200" y="4022700"/>
            <a:ext cx="0" cy="31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" name="Google Shape;102;p19"/>
          <p:cNvSpPr txBox="1"/>
          <p:nvPr/>
        </p:nvSpPr>
        <p:spPr>
          <a:xfrm>
            <a:off x="1342850" y="1545113"/>
            <a:ext cx="3110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</a:t>
            </a:r>
            <a:r>
              <a:rPr lang="en-GB"/>
              <a:t>si</a:t>
            </a:r>
            <a:r>
              <a:rPr lang="en-GB"/>
              <a:t> la primera </a:t>
            </a:r>
            <a:r>
              <a:rPr lang="en-GB"/>
              <a:t>condición</a:t>
            </a:r>
            <a:r>
              <a:rPr lang="en-GB"/>
              <a:t> es falsa</a:t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4801450" y="25325"/>
            <a:ext cx="4342500" cy="46023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int pinAnalogico = A0;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int pinDigital = 8;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void setup(){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pinMode(pinDigital, OUTPUT);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}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void loop(){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int valorLeido = analogRead(pinAnalogico);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if(valorLeido &lt; 200){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	digitalWrite(pinDigital, HIGH);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}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else if(valorLeido &gt;= 200 &amp;&amp; valorLeido&lt;500){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	digitalWrite(pinDigital, LOW);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}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else{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	digitalWrite(pinDigital, HIGH);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	delay(500);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	digitalWrite(pinDigital, LOW);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	delay(500);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1"/>
                </a:solidFill>
              </a:rPr>
              <a:t>		digitalWrite(pinDigital, HIGH);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	}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300">
                <a:solidFill>
                  <a:schemeClr val="dk1"/>
                </a:solidFill>
              </a:rPr>
              <a:t>}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6D7A8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/>
        </p:nvSpPr>
        <p:spPr>
          <a:xfrm>
            <a:off x="164700" y="152025"/>
            <a:ext cx="5295600" cy="10467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Hay caracteres en la </a:t>
            </a:r>
            <a:r>
              <a:rPr lang="en-GB"/>
              <a:t>programación</a:t>
            </a:r>
            <a:r>
              <a:rPr lang="en-GB"/>
              <a:t> que se encuentran asociados a las estructuras de control ya que combinan condiciones </a:t>
            </a:r>
            <a:r>
              <a:rPr lang="en-GB"/>
              <a:t>según</a:t>
            </a:r>
            <a:r>
              <a:rPr lang="en-GB"/>
              <a:t> una ley </a:t>
            </a:r>
            <a:r>
              <a:rPr lang="en-GB"/>
              <a:t>lógica</a:t>
            </a:r>
            <a:r>
              <a:rPr lang="en-GB"/>
              <a:t>. Esto fue visto en binarios cuando vimos AND, OR, XOR y demás.</a:t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253375" y="1342875"/>
            <a:ext cx="2863200" cy="14775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if(</a:t>
            </a:r>
            <a:r>
              <a:rPr lang="en-GB"/>
              <a:t>condicion1 &amp;&amp; condicion2)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//ejecutar verdad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}else if(condicion1 || condicion2){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//ejecutar verdad 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  <p:cxnSp>
        <p:nvCxnSpPr>
          <p:cNvPr id="110" name="Google Shape;110;p20"/>
          <p:cNvCxnSpPr/>
          <p:nvPr/>
        </p:nvCxnSpPr>
        <p:spPr>
          <a:xfrm flipH="1" rot="10800000">
            <a:off x="2597075" y="1976400"/>
            <a:ext cx="874200" cy="1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1" name="Google Shape;111;p20"/>
          <p:cNvCxnSpPr>
            <a:endCxn id="112" idx="1"/>
          </p:cNvCxnSpPr>
          <p:nvPr/>
        </p:nvCxnSpPr>
        <p:spPr>
          <a:xfrm>
            <a:off x="2407100" y="2533875"/>
            <a:ext cx="886800" cy="160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3" name="Google Shape;113;p20"/>
          <p:cNvSpPr txBox="1"/>
          <p:nvPr/>
        </p:nvSpPr>
        <p:spPr>
          <a:xfrm>
            <a:off x="3407900" y="1701750"/>
            <a:ext cx="1228800" cy="1477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(&amp;&amp;) da verdadero </a:t>
            </a:r>
            <a:r>
              <a:rPr lang="en-GB"/>
              <a:t>si ambas condiciones son verdaderas</a:t>
            </a:r>
            <a:endParaRPr/>
          </a:p>
        </p:txBody>
      </p:sp>
      <p:sp>
        <p:nvSpPr>
          <p:cNvPr id="112" name="Google Shape;112;p20"/>
          <p:cNvSpPr txBox="1"/>
          <p:nvPr/>
        </p:nvSpPr>
        <p:spPr>
          <a:xfrm>
            <a:off x="3293900" y="3403125"/>
            <a:ext cx="1456800" cy="1477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 (||) da verdadero </a:t>
            </a:r>
            <a:r>
              <a:rPr lang="en-GB"/>
              <a:t>si alguna de las dos condiciones son verdaderas</a:t>
            </a:r>
            <a:endParaRPr/>
          </a:p>
        </p:txBody>
      </p:sp>
      <p:sp>
        <p:nvSpPr>
          <p:cNvPr id="114" name="Google Shape;114;p20"/>
          <p:cNvSpPr txBox="1"/>
          <p:nvPr/>
        </p:nvSpPr>
        <p:spPr>
          <a:xfrm>
            <a:off x="6157000" y="684100"/>
            <a:ext cx="2812500" cy="2555100"/>
          </a:xfrm>
          <a:prstGeom prst="rect">
            <a:avLst/>
          </a:prstGeom>
          <a:solidFill>
            <a:srgbClr val="FCE5CD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if(a&gt;b &amp;&amp; b&gt;c)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digitalWrite(pin1, HIGH);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}else if(a&gt;b || a&gt;c){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	digitalWrite(pin2, HIGH);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¿Cuál led se prende si a=5, b=3 y c=4?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¿Cuál led se prende si a=5, b=3 y c=2?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115" name="Google Shape;115;p20"/>
          <p:cNvCxnSpPr>
            <a:stCxn id="112" idx="3"/>
            <a:endCxn id="114" idx="1"/>
          </p:cNvCxnSpPr>
          <p:nvPr/>
        </p:nvCxnSpPr>
        <p:spPr>
          <a:xfrm flipH="1" rot="10800000">
            <a:off x="4750700" y="1961775"/>
            <a:ext cx="1406400" cy="21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20"/>
          <p:cNvCxnSpPr>
            <a:endCxn id="114" idx="1"/>
          </p:cNvCxnSpPr>
          <p:nvPr/>
        </p:nvCxnSpPr>
        <p:spPr>
          <a:xfrm flipH="1" rot="10800000">
            <a:off x="4636600" y="1961650"/>
            <a:ext cx="1520400" cy="47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126675" y="76025"/>
            <a:ext cx="4257000" cy="1431575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</a:t>
            </a: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126675" y="1520250"/>
            <a:ext cx="1419000" cy="49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primerValor	</a:t>
            </a: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2964675" y="1520250"/>
            <a:ext cx="1419000" cy="49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tercerValor</a:t>
            </a:r>
            <a:endParaRPr/>
          </a:p>
        </p:txBody>
      </p:sp>
      <p:sp>
        <p:nvSpPr>
          <p:cNvPr id="124" name="Google Shape;124;p21"/>
          <p:cNvSpPr/>
          <p:nvPr/>
        </p:nvSpPr>
        <p:spPr>
          <a:xfrm>
            <a:off x="1545675" y="1520250"/>
            <a:ext cx="1419000" cy="494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segundoValor</a:t>
            </a:r>
            <a:endParaRPr/>
          </a:p>
        </p:txBody>
      </p:sp>
      <p:sp>
        <p:nvSpPr>
          <p:cNvPr id="125" name="Google Shape;125;p21"/>
          <p:cNvSpPr txBox="1"/>
          <p:nvPr/>
        </p:nvSpPr>
        <p:spPr>
          <a:xfrm>
            <a:off x="152025" y="3027825"/>
            <a:ext cx="139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</a:t>
            </a:r>
            <a:r>
              <a:rPr lang="en-GB"/>
              <a:t>si</a:t>
            </a:r>
            <a:r>
              <a:rPr lang="en-GB"/>
              <a:t> la variable es el primerValor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2977275" y="3027825"/>
            <a:ext cx="139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si la variable es el tercerValor</a:t>
            </a:r>
            <a:endParaRPr/>
          </a:p>
        </p:txBody>
      </p:sp>
      <p:sp>
        <p:nvSpPr>
          <p:cNvPr id="127" name="Google Shape;127;p21"/>
          <p:cNvSpPr txBox="1"/>
          <p:nvPr/>
        </p:nvSpPr>
        <p:spPr>
          <a:xfrm>
            <a:off x="1564650" y="3027825"/>
            <a:ext cx="1393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Ejecuto si la variable es el segundoValor</a:t>
            </a:r>
            <a:endParaRPr/>
          </a:p>
        </p:txBody>
      </p:sp>
      <p:cxnSp>
        <p:nvCxnSpPr>
          <p:cNvPr id="128" name="Google Shape;128;p21"/>
          <p:cNvCxnSpPr>
            <a:stCxn id="122" idx="2"/>
            <a:endCxn id="125" idx="0"/>
          </p:cNvCxnSpPr>
          <p:nvPr/>
        </p:nvCxnSpPr>
        <p:spPr>
          <a:xfrm>
            <a:off x="836175" y="2014350"/>
            <a:ext cx="12900" cy="101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21"/>
          <p:cNvCxnSpPr>
            <a:stCxn id="124" idx="2"/>
            <a:endCxn id="127" idx="0"/>
          </p:cNvCxnSpPr>
          <p:nvPr/>
        </p:nvCxnSpPr>
        <p:spPr>
          <a:xfrm>
            <a:off x="2255175" y="2014350"/>
            <a:ext cx="6300" cy="101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21"/>
          <p:cNvCxnSpPr>
            <a:stCxn id="123" idx="2"/>
            <a:endCxn id="126" idx="0"/>
          </p:cNvCxnSpPr>
          <p:nvPr/>
        </p:nvCxnSpPr>
        <p:spPr>
          <a:xfrm>
            <a:off x="3674175" y="2014350"/>
            <a:ext cx="0" cy="101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1"/>
          <p:cNvSpPr txBox="1"/>
          <p:nvPr/>
        </p:nvSpPr>
        <p:spPr>
          <a:xfrm>
            <a:off x="4763450" y="50675"/>
            <a:ext cx="4257000" cy="4802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v</a:t>
            </a:r>
            <a:r>
              <a:rPr lang="en-GB" sz="1200"/>
              <a:t>oid setup(){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}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v</a:t>
            </a:r>
            <a:r>
              <a:rPr lang="en-GB" sz="1200"/>
              <a:t>oid loop(){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</a:t>
            </a:r>
            <a:r>
              <a:rPr lang="en-GB" sz="1200"/>
              <a:t>i</a:t>
            </a:r>
            <a:r>
              <a:rPr lang="en-GB" sz="1200"/>
              <a:t>nt valorLeido = analogRead(pinAnalogico);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switch(valorLeido){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	</a:t>
            </a:r>
            <a:r>
              <a:rPr lang="en-GB" sz="1200"/>
              <a:t>c</a:t>
            </a:r>
            <a:r>
              <a:rPr lang="en-GB" sz="1200"/>
              <a:t>ase 255: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		digitalWrite(pinDigital1, HIGH);</a:t>
            </a:r>
            <a:endParaRPr sz="12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digitalWrite(pinDigital2, LOW);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	digitalWrite(pinDigital3, LOW);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break;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case 500: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	digitalWrite(pinDigital1, LOW);</a:t>
            </a:r>
            <a:endParaRPr sz="1200">
              <a:solidFill>
                <a:schemeClr val="dk1"/>
              </a:solidFill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digitalWrite(pinDigital2, HIGH);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	digitalWrite(pinDigital3, LOW);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break;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case 1000: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	digitalWrite(pinDigital1, LOW);</a:t>
            </a:r>
            <a:endParaRPr sz="1200">
              <a:solidFill>
                <a:schemeClr val="dk1"/>
              </a:solidFill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digitalWrite(pinDigital2, LOW);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	digitalWrite(pinDigital3, HIGH);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</a:rPr>
              <a:t>		break;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	}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}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